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1" r:id="rId3"/>
    <p:sldId id="272" r:id="rId4"/>
    <p:sldId id="268" r:id="rId5"/>
    <p:sldId id="359" r:id="rId6"/>
    <p:sldId id="269" r:id="rId7"/>
    <p:sldId id="270" r:id="rId8"/>
    <p:sldId id="280" r:id="rId9"/>
    <p:sldId id="361" r:id="rId10"/>
    <p:sldId id="281" r:id="rId11"/>
    <p:sldId id="285" r:id="rId12"/>
    <p:sldId id="357" r:id="rId13"/>
    <p:sldId id="363" r:id="rId14"/>
    <p:sldId id="282" r:id="rId15"/>
    <p:sldId id="283" r:id="rId16"/>
    <p:sldId id="354" r:id="rId17"/>
    <p:sldId id="289" r:id="rId18"/>
    <p:sldId id="355" r:id="rId19"/>
    <p:sldId id="264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us  Cazares" initials="AC" lastIdx="2" clrIdx="0">
    <p:extLst>
      <p:ext uri="{19B8F6BF-5375-455C-9EA6-DF929625EA0E}">
        <p15:presenceInfo xmlns:p15="http://schemas.microsoft.com/office/powerpoint/2012/main" userId="Alexus  Cazar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4"/>
    <p:restoredTop sz="75516"/>
  </p:normalViewPr>
  <p:slideViewPr>
    <p:cSldViewPr snapToGrid="0" snapToObjects="1">
      <p:cViewPr>
        <p:scale>
          <a:sx n="51" d="100"/>
          <a:sy n="51" d="100"/>
        </p:scale>
        <p:origin x="212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235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exus/Desktop/SG_Talk_Survey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HESU</a:t>
            </a:r>
            <a:r>
              <a:rPr lang="en-US" sz="36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Relative Abundance </a:t>
            </a:r>
            <a:endParaRPr lang="en-US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7370045931758524"/>
          <c:y val="1.86924003617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316847112860887E-2"/>
          <c:y val="0.11973895400565628"/>
          <c:w val="0.79880880905511809"/>
          <c:h val="0.69763011272106157"/>
        </c:manualLayout>
      </c:layout>
      <c:scatterChart>
        <c:scatterStyle val="lineMarker"/>
        <c:varyColors val="0"/>
        <c:ser>
          <c:idx val="1"/>
          <c:order val="1"/>
          <c:tx>
            <c:v>Road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38100" cap="rnd" cmpd="sng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'Road vs. Cart'!$A$2:$A$14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2017</c:v>
                </c:pt>
                <c:pt idx="12">
                  <c:v>2018</c:v>
                </c:pt>
              </c:numCache>
            </c:numRef>
          </c:xVal>
          <c:yVal>
            <c:numRef>
              <c:f>'Road vs. Cart'!$I$1:$I$13</c:f>
              <c:numCache>
                <c:formatCode>General</c:formatCode>
                <c:ptCount val="13"/>
                <c:pt idx="0">
                  <c:v>0</c:v>
                </c:pt>
                <c:pt idx="1">
                  <c:v>6.2136853200485068E-3</c:v>
                </c:pt>
                <c:pt idx="2">
                  <c:v>1.0089934156066228E-2</c:v>
                </c:pt>
                <c:pt idx="3">
                  <c:v>7.8504609653295768E-3</c:v>
                </c:pt>
                <c:pt idx="6">
                  <c:v>1.0160003143261133E-2</c:v>
                </c:pt>
                <c:pt idx="7">
                  <c:v>1.7701314367287592E-2</c:v>
                </c:pt>
                <c:pt idx="8">
                  <c:v>3.5435108210478461E-2</c:v>
                </c:pt>
                <c:pt idx="9">
                  <c:v>0</c:v>
                </c:pt>
                <c:pt idx="10">
                  <c:v>9.7832492273104161E-3</c:v>
                </c:pt>
                <c:pt idx="11">
                  <c:v>1.55076022280868E-2</c:v>
                </c:pt>
                <c:pt idx="12">
                  <c:v>9.5931568092109051E-3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C2D-1B41-B3EE-7BA45089ED6D}"/>
            </c:ext>
          </c:extLst>
        </c:ser>
        <c:ser>
          <c:idx val="2"/>
          <c:order val="2"/>
          <c:tx>
            <c:v>Cart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noFill/>
              </a:ln>
              <a:effectLst/>
            </c:spPr>
          </c:marker>
          <c:trendline>
            <c:spPr>
              <a:ln w="381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trendlineType val="linear"/>
            <c:dispRSqr val="0"/>
            <c:dispEq val="0"/>
          </c:trendline>
          <c:xVal>
            <c:numRef>
              <c:f>'Road vs. Cart'!$A$2:$A$14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2017</c:v>
                </c:pt>
                <c:pt idx="12">
                  <c:v>2018</c:v>
                </c:pt>
              </c:numCache>
            </c:numRef>
          </c:xVal>
          <c:yVal>
            <c:numRef>
              <c:f>'Road vs. Cart'!$J$2:$J$14</c:f>
              <c:numCache>
                <c:formatCode>General</c:formatCode>
                <c:ptCount val="13"/>
                <c:pt idx="0">
                  <c:v>2.3597426655316181E-2</c:v>
                </c:pt>
                <c:pt idx="1">
                  <c:v>2.238858957788345E-2</c:v>
                </c:pt>
                <c:pt idx="2">
                  <c:v>7.7425508489676583E-3</c:v>
                </c:pt>
                <c:pt idx="3">
                  <c:v>2.8093295474433774E-2</c:v>
                </c:pt>
                <c:pt idx="4">
                  <c:v>1.1718527897275946E-2</c:v>
                </c:pt>
                <c:pt idx="5">
                  <c:v>5.862821485947408E-3</c:v>
                </c:pt>
                <c:pt idx="6">
                  <c:v>1.6720462315766894E-2</c:v>
                </c:pt>
                <c:pt idx="7">
                  <c:v>3.9093388612774824E-2</c:v>
                </c:pt>
                <c:pt idx="8">
                  <c:v>2.7123783672346573E-2</c:v>
                </c:pt>
                <c:pt idx="9">
                  <c:v>2.0670479789445768E-2</c:v>
                </c:pt>
                <c:pt idx="10">
                  <c:v>3.8913338463723461E-2</c:v>
                </c:pt>
                <c:pt idx="11">
                  <c:v>2.3462732680257895E-2</c:v>
                </c:pt>
                <c:pt idx="12">
                  <c:v>2.0076261586000937E-2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C2D-1B41-B3EE-7BA45089E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735679"/>
        <c:axId val="507090607"/>
      </c:scatterChart>
      <c:scatterChart>
        <c:scatterStyle val="lineMarker"/>
        <c:varyColors val="0"/>
        <c:ser>
          <c:idx val="0"/>
          <c:order val="0"/>
          <c:tx>
            <c:v>Houses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trendline>
            <c:spPr>
              <a:ln w="38100" cap="rnd" cmpd="sng">
                <a:solidFill>
                  <a:srgbClr val="C0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'Road vs. Cart'!$A$2:$A$14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2017</c:v>
                </c:pt>
                <c:pt idx="12">
                  <c:v>2018</c:v>
                </c:pt>
              </c:numCache>
            </c:numRef>
          </c:xVal>
          <c:yVal>
            <c:numRef>
              <c:f>'Road vs. Cart'!$B$2:$B$14</c:f>
              <c:numCache>
                <c:formatCode>General</c:formatCode>
                <c:ptCount val="13"/>
                <c:pt idx="0">
                  <c:v>31</c:v>
                </c:pt>
                <c:pt idx="1">
                  <c:v>37</c:v>
                </c:pt>
                <c:pt idx="2">
                  <c:v>46</c:v>
                </c:pt>
                <c:pt idx="3">
                  <c:v>64</c:v>
                </c:pt>
                <c:pt idx="4">
                  <c:v>80</c:v>
                </c:pt>
                <c:pt idx="5">
                  <c:v>92</c:v>
                </c:pt>
                <c:pt idx="6">
                  <c:v>122</c:v>
                </c:pt>
                <c:pt idx="8">
                  <c:v>125</c:v>
                </c:pt>
                <c:pt idx="9">
                  <c:v>139</c:v>
                </c:pt>
                <c:pt idx="10">
                  <c:v>142</c:v>
                </c:pt>
                <c:pt idx="11">
                  <c:v>199</c:v>
                </c:pt>
                <c:pt idx="12">
                  <c:v>230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C2D-1B41-B3EE-7BA45089E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327535"/>
        <c:axId val="633231375"/>
      </c:scatterChart>
      <c:valAx>
        <c:axId val="5117356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7090607"/>
        <c:crosses val="autoZero"/>
        <c:crossBetween val="midCat"/>
      </c:valAx>
      <c:valAx>
        <c:axId val="507090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HESU/mi. </a:t>
                </a:r>
              </a:p>
            </c:rich>
          </c:tx>
          <c:layout>
            <c:manualLayout>
              <c:xMode val="edge"/>
              <c:yMode val="edge"/>
              <c:x val="1.3125492125984252E-2"/>
              <c:y val="0.445541016204250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1735679"/>
        <c:crosses val="autoZero"/>
        <c:crossBetween val="midCat"/>
      </c:valAx>
      <c:valAx>
        <c:axId val="63323137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#</a:t>
                </a:r>
                <a:r>
                  <a:rPr lang="en-US" sz="1600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Houses (Completed)</a:t>
                </a:r>
                <a:endParaRPr 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96364402887139111"/>
              <c:y val="0.355139269421514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7327535"/>
        <c:crosses val="max"/>
        <c:crossBetween val="midCat"/>
      </c:valAx>
      <c:valAx>
        <c:axId val="5073275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3323137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27507012795275593"/>
          <c:y val="0.93593054669383691"/>
          <c:w val="0.44951459973753283"/>
          <c:h val="6.37060553810195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EE1945-710E-E840-BE53-8C20913FA6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CF175-2479-F34E-AC09-931349BA7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15B8A-735E-BE4E-83E4-7654867331DA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CF64D-CC3C-2548-905F-59146B94A1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87E61-905C-3649-8EBA-75F3E4F055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3221A-AEAE-DD4F-BB9F-CE15069CC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58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C8CA0-58AD-1A45-BA24-4E45D2CEF8A8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B7709-FE43-1142-B3AB-82BCDD91B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0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Hi, my name is Alexus Cazares and I am an undergraduate researcher at the University of Arizona. </a:t>
            </a:r>
          </a:p>
          <a:p>
            <a:endParaRPr lang="en-US" dirty="0"/>
          </a:p>
          <a:p>
            <a:r>
              <a:rPr lang="en-US" dirty="0"/>
              <a:t>I study Urban Ecology and today I will be talking about the effects of urbanization on a Gila Monster population.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55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02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41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57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23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2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49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density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93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60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Urbanization is one of the greatest threats to wildlife because it often leads to habitat alteration, or even habitat destruction, and it can also result in a loss of biodiversity.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35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urbanization becomes a growing issue in the southwestern US, we see an increasing number of people moving into cities and expanding into the once uninhabited deserts.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31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research focuses on the effects of urbanization at our study site, called stone canyon (which is shown here in yellow)</a:t>
            </a:r>
          </a:p>
          <a:p>
            <a:endParaRPr lang="en-US" dirty="0"/>
          </a:p>
          <a:p>
            <a:r>
              <a:rPr lang="en-US" dirty="0"/>
              <a:t>Stone canyon is a high end, residential golf community that is located at the base of the </a:t>
            </a:r>
            <a:r>
              <a:rPr lang="en-US" dirty="0" err="1"/>
              <a:t>tortolita</a:t>
            </a:r>
            <a:r>
              <a:rPr lang="en-US" dirty="0"/>
              <a:t> mountains in </a:t>
            </a:r>
            <a:r>
              <a:rPr lang="en-US" dirty="0" err="1"/>
              <a:t>oro</a:t>
            </a:r>
            <a:r>
              <a:rPr lang="en-US" dirty="0"/>
              <a:t> valley Arizona.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41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Construction at this site began in 1999, and in 2000 the golf course was completed and ready for use. </a:t>
            </a:r>
          </a:p>
          <a:p>
            <a:endParaRPr lang="en-US" dirty="0"/>
          </a:p>
          <a:p>
            <a:r>
              <a:rPr lang="en-US" dirty="0"/>
              <a:t>In 2002, researchers began gathering data on the reptiles and amphibians found at this site.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can also notice that Stone Canyon contains many rocky hillsides, which is the ideal habitat for Gila Monsters and other rock specialists.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03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can see here, when we started this project in 2003-there were only about 39 houses.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79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Stone Canyon looks like today. </a:t>
            </a:r>
          </a:p>
          <a:p>
            <a:endParaRPr lang="en-US" dirty="0"/>
          </a:p>
          <a:p>
            <a:r>
              <a:rPr lang="en-US" dirty="0"/>
              <a:t>As you can see here, the number of houses at this site is rapidly increasing.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64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any given night, our field crew splits up into two groups—such that half of us cruise the roads while the other half cruises the cart path.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82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B7709-FE43-1142-B3AB-82BCDD91B1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5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F0E6-E3BA-414C-8FB4-AE3BB3CFA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17350-26C0-2C41-AD98-08A58B925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C6312-215F-8345-9204-6CF78146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339-330D-9845-9067-C1885D2BF343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53627-2BEB-8D45-BCDC-DBF270F78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DBEA5-4D00-1D4A-83FE-30888D98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C88A-2C1C-2942-B54C-B29A7B73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6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ADBF7-40F4-994C-900A-8EC4FBFC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24ED25-25C0-6B4A-A81E-4B6119BA3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BE85-51F2-F846-9884-B7E36A10B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339-330D-9845-9067-C1885D2BF343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D323B-DAE6-8440-B85F-27BA601C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8987-DABD-F544-A6FE-D7841016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C88A-2C1C-2942-B54C-B29A7B73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0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D713FB-F93D-2649-911A-2E4150D229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2183E-B402-784B-A1A5-B933DF76B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F5BEE-8C51-5043-9653-293726ACF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339-330D-9845-9067-C1885D2BF343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441E9-5AC0-034B-82A6-483F3486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D038C-1BA8-874E-8124-E432349C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C88A-2C1C-2942-B54C-B29A7B73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8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22D4-2F94-DC4C-B473-9CB7518BA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45B0A-1769-C842-9BB8-35A339AEE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FE61A-52E0-AD47-839D-3F11FFDD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339-330D-9845-9067-C1885D2BF343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9556F-0C86-BE4D-8FB6-E8DADAA7F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9B7DA-BF4A-344E-A6AE-287A06D3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C88A-2C1C-2942-B54C-B29A7B73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0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2558-A97B-104C-93B0-D172EBA8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299D-ED97-9E45-B451-CAFFD294D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55B67-F06E-1B40-9962-8A45B2C68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339-330D-9845-9067-C1885D2BF343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ED336-4C45-3C48-A972-4755E6BA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0EDF0-CA86-A447-A7D6-EF99E2010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C88A-2C1C-2942-B54C-B29A7B73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0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F9559-438E-6142-B8FC-9BE6DB71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713CC-0588-CA48-83B2-8654E8708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AF750-A1D4-C349-A9F4-B66BA060B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4D4FD-AE75-7043-BB29-2D77C75D7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339-330D-9845-9067-C1885D2BF343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8A63F-0A88-5349-80B1-B7300CCC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BB3D2-DD4D-BE41-9D1A-B0731F3C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C88A-2C1C-2942-B54C-B29A7B73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5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2F206-1F5C-9742-BBDB-A6374E8AF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67FDD-6A40-D14A-8381-77166F851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24080-8A6E-B34D-9FAF-B7EADD941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6A1777-41D5-E544-AA9A-408925CB2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C55FA0-A02B-F346-B0F4-3D536A2C8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16A1C0-5170-754E-AECC-771DDAB9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339-330D-9845-9067-C1885D2BF343}" type="datetimeFigureOut">
              <a:rPr lang="en-US" smtClean="0"/>
              <a:t>4/1/19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64C16A-5086-3C4D-A538-9E9A0C26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668E16-D57F-0647-8E12-4515FCC0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C88A-2C1C-2942-B54C-B29A7B73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7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66F2E-AE34-7C49-99DE-6B2585341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6EE40-1ED1-D248-B0DF-09CDF16C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339-330D-9845-9067-C1885D2BF343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7EA81-186C-8E4C-ABF0-5DFC8E6AA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F2F78-8857-A648-AAA4-A9352602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C88A-2C1C-2942-B54C-B29A7B73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2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A06B89-1FDE-D542-8F60-7430AB51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339-330D-9845-9067-C1885D2BF343}" type="datetimeFigureOut">
              <a:rPr lang="en-US" smtClean="0"/>
              <a:t>4/1/19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31CF9-AD02-0342-92C5-EF07FFFA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2DB79-26AB-7241-A68C-F91DDBE3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C88A-2C1C-2942-B54C-B29A7B73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2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0D6E9-7CDD-254E-81B7-921865EE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37475-345B-1A40-A2A6-46CB491BB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37A17-2311-D344-9157-F52366A5B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81F0E-EE74-3B41-965D-BFDA6CF3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339-330D-9845-9067-C1885D2BF343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2112B-6D0B-014D-A9B1-EDE3748C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165B8-1037-F34E-A625-416BE61E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C88A-2C1C-2942-B54C-B29A7B73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3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1390-79F7-A74A-80AF-E786C2579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A388A8-92AE-0848-B328-EFDF434FCD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F438C-92C7-4B49-8A93-FAD4BA583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4F253-DFE0-724C-B108-32F9FD44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E339-330D-9845-9067-C1885D2BF343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9F536-D8DB-CF43-B7B7-7E3BD71B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7EB22-2DE1-B646-B32A-2E70E2B2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C88A-2C1C-2942-B54C-B29A7B73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7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67C876-034C-074D-AA1B-DDB635FC3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1377C-B7B9-1845-905E-BF4D8267A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6C1C7-305C-8045-84C3-BE597404C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EE339-330D-9845-9067-C1885D2BF343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6D842-188C-F849-A799-B619C0ED9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07A65-B76F-504D-974F-2E7C39DAB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DC88A-2C1C-2942-B54C-B29A7B73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13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A649B2CB-B214-D84F-B426-BB31FDF81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/>
          </a:blip>
          <a:srcRect t="6353" b="17890"/>
          <a:stretch/>
        </p:blipFill>
        <p:spPr bwMode="auto">
          <a:xfrm>
            <a:off x="0" y="0"/>
            <a:ext cx="12191980" cy="6857999"/>
          </a:xfrm>
          <a:prstGeom prst="rect">
            <a:avLst/>
          </a:prstGeom>
          <a:noFill/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67EC32-78A8-FD42-8AA1-56D8BFD16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7277"/>
            <a:ext cx="12192000" cy="1672253"/>
          </a:xfrm>
        </p:spPr>
        <p:txBody>
          <a:bodyPr>
            <a:noAutofit/>
          </a:bodyPr>
          <a:lstStyle/>
          <a:p>
            <a:pPr algn="l"/>
            <a:r>
              <a:rPr lang="en-US" sz="6200" b="1" dirty="0">
                <a:solidFill>
                  <a:srgbClr val="FFFFFF"/>
                </a:solidFill>
                <a:latin typeface="Lucida Sans" panose="020B0602030504020204" pitchFamily="34" charset="77"/>
                <a:ea typeface="Tahoma" panose="020B0604030504040204" pitchFamily="34" charset="0"/>
                <a:cs typeface="Arial" panose="020B0604020202020204" pitchFamily="34" charset="0"/>
              </a:rPr>
              <a:t>Effects of Urbanization on </a:t>
            </a:r>
            <a:br>
              <a:rPr lang="en-US" sz="6200" b="1" dirty="0">
                <a:solidFill>
                  <a:srgbClr val="FFFFFF"/>
                </a:solidFill>
                <a:latin typeface="Lucida Sans" panose="020B0602030504020204" pitchFamily="34" charset="77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6200" b="1" dirty="0">
                <a:solidFill>
                  <a:srgbClr val="FFFFFF"/>
                </a:solidFill>
                <a:latin typeface="Lucida Sans" panose="020B0602030504020204" pitchFamily="34" charset="77"/>
                <a:ea typeface="Tahoma" panose="020B0604030504040204" pitchFamily="34" charset="0"/>
                <a:cs typeface="Arial" panose="020B0604020202020204" pitchFamily="34" charset="0"/>
              </a:rPr>
              <a:t>Gila Monsters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F786D-16E6-F543-B952-1A986747D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" y="4866640"/>
            <a:ext cx="10342880" cy="1564641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F6536-8981-F642-9E17-BDD57CA8F316}"/>
              </a:ext>
            </a:extLst>
          </p:cNvPr>
          <p:cNvSpPr txBox="1"/>
          <p:nvPr/>
        </p:nvSpPr>
        <p:spPr>
          <a:xfrm>
            <a:off x="213340" y="5088471"/>
            <a:ext cx="6187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Alexus Cazares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Matt Goode</a:t>
            </a:r>
            <a:endParaRPr lang="en-US" sz="2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Arizona Space Grant Symposium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April 13, 2019</a:t>
            </a:r>
          </a:p>
        </p:txBody>
      </p:sp>
      <p:pic>
        <p:nvPicPr>
          <p:cNvPr id="6" name="Picture 4" descr="ua_logo_lg">
            <a:extLst>
              <a:ext uri="{FF2B5EF4-FFF2-40B4-BE49-F238E27FC236}">
                <a16:creationId xmlns:a16="http://schemas.microsoft.com/office/drawing/2014/main" id="{69A43F3D-E7CE-824B-B530-71AEDEB9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320" y="5609962"/>
            <a:ext cx="1362272" cy="116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spacegrant.arizona.edu/sites/spacegrant.arizona.edu/files/about/logos/nic_print1500x1247ppi.png">
            <a:extLst>
              <a:ext uri="{FF2B5EF4-FFF2-40B4-BE49-F238E27FC236}">
                <a16:creationId xmlns:a16="http://schemas.microsoft.com/office/drawing/2014/main" id="{A7F09755-933D-6F49-8D84-1B91FD547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64" y="5636837"/>
            <a:ext cx="1395968" cy="116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pacegrant.arizona.edu/sites/spacegrant.arizona.edu/files/logo.png">
            <a:extLst>
              <a:ext uri="{FF2B5EF4-FFF2-40B4-BE49-F238E27FC236}">
                <a16:creationId xmlns:a16="http://schemas.microsoft.com/office/drawing/2014/main" id="{714EC5B8-8029-F74F-AB15-1E4D2386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246" y="5615763"/>
            <a:ext cx="856394" cy="114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852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92AC7A-0B90-C048-A511-C81A7CC2C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2" r="5855" b="-2"/>
          <a:stretch/>
        </p:blipFill>
        <p:spPr>
          <a:xfrm>
            <a:off x="321733" y="321732"/>
            <a:ext cx="4367277" cy="621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D12F6-8152-A34A-A7F3-F71B837DCD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4" r="13086" b="-1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77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F31E1-26B7-B04E-BF2E-DC39C8C31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62" b="20438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0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D32DE-65DA-3C4C-A575-27DE95F0C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1725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 from 2003-2013 and 2017-2018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5297C0C-1F7B-FA47-AF92-5425C2B427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749282"/>
              </p:ext>
            </p:extLst>
          </p:nvPr>
        </p:nvGraphicFramePr>
        <p:xfrm>
          <a:off x="838200" y="1466850"/>
          <a:ext cx="10515600" cy="4610100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6907306">
                  <a:extLst>
                    <a:ext uri="{9D8B030D-6E8A-4147-A177-3AD203B41FA5}">
                      <a16:colId xmlns:a16="http://schemas.microsoft.com/office/drawing/2014/main" val="3501006271"/>
                    </a:ext>
                  </a:extLst>
                </a:gridCol>
                <a:gridCol w="3608294">
                  <a:extLst>
                    <a:ext uri="{9D8B030D-6E8A-4147-A177-3AD203B41FA5}">
                      <a16:colId xmlns:a16="http://schemas.microsoft.com/office/drawing/2014/main" val="1797228676"/>
                    </a:ext>
                  </a:extLst>
                </a:gridCol>
              </a:tblGrid>
              <a:tr h="922020"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N</a:t>
                      </a:r>
                      <a:endParaRPr lang="en-US" sz="3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9900460"/>
                  </a:ext>
                </a:extLst>
              </a:tr>
              <a:tr h="922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Observations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642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6250176"/>
                  </a:ext>
                </a:extLst>
              </a:tr>
              <a:tr h="922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Captures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1248311"/>
                  </a:ext>
                </a:extLst>
              </a:tr>
              <a:tr h="922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Unique Individuals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0626418"/>
                  </a:ext>
                </a:extLst>
              </a:tr>
              <a:tr h="922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Recaptures (2 to 17 times)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8458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149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6360999-2538-404C-9C23-16D0E0C58D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421475"/>
              </p:ext>
            </p:extLst>
          </p:nvPr>
        </p:nvGraphicFramePr>
        <p:xfrm>
          <a:off x="0" y="63795"/>
          <a:ext cx="12192000" cy="6794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1191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ppsScenicsprinklers">
            <a:extLst>
              <a:ext uri="{FF2B5EF4-FFF2-40B4-BE49-F238E27FC236}">
                <a16:creationId xmlns:a16="http://schemas.microsoft.com/office/drawing/2014/main" id="{13E90F88-9F26-214F-A8C6-5F8600A21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7565" y="-353502"/>
            <a:ext cx="12810565" cy="735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3781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Davis and DeNardo_2008.jpg">
            <a:extLst>
              <a:ext uri="{FF2B5EF4-FFF2-40B4-BE49-F238E27FC236}">
                <a16:creationId xmlns:a16="http://schemas.microsoft.com/office/drawing/2014/main" id="{4DED4B6D-F4DB-0D4F-ABD4-D61CC2AB0B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8645" y="170964"/>
            <a:ext cx="11014710" cy="6516072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5237CC38-ADE3-2747-9419-3E3DC5D00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307" y="6457890"/>
            <a:ext cx="46356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Courtesy Jon Davis and Dale </a:t>
            </a:r>
            <a:r>
              <a:rPr lang="en-US" sz="2000" dirty="0" err="1"/>
              <a:t>DeNardo</a:t>
            </a:r>
            <a:r>
              <a:rPr lang="en-US" sz="2000" dirty="0"/>
              <a:t>, ASU</a:t>
            </a:r>
          </a:p>
        </p:txBody>
      </p:sp>
    </p:spTree>
    <p:extLst>
      <p:ext uri="{BB962C8B-B14F-4D97-AF65-F5344CB8AC3E}">
        <p14:creationId xmlns:p14="http://schemas.microsoft.com/office/powerpoint/2010/main" val="825551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E05DD2-4B44-5649-8861-78C041AEA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71" b="2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8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2A223-0E14-3F40-97B8-02F73F1BA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T:\Jeff\Presentations\urbanhell.jpg">
            <a:extLst>
              <a:ext uri="{FF2B5EF4-FFF2-40B4-BE49-F238E27FC236}">
                <a16:creationId xmlns:a16="http://schemas.microsoft.com/office/drawing/2014/main" id="{1C7A7FDD-D36C-2942-99FA-3B890B2A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r="828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396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17797-366D-B148-84F1-10BBC4C49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B151D-0662-DE47-ACBB-DB780DE87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9B7F2D-8B6C-964D-ABA5-05A6B193465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022890" y="3531912"/>
            <a:chExt cx="12271153" cy="6625906"/>
          </a:xfrm>
        </p:grpSpPr>
        <p:pic>
          <p:nvPicPr>
            <p:cNvPr id="5" name="Picture 4" descr="PA190012">
              <a:extLst>
                <a:ext uri="{FF2B5EF4-FFF2-40B4-BE49-F238E27FC236}">
                  <a16:creationId xmlns:a16="http://schemas.microsoft.com/office/drawing/2014/main" id="{51161AEA-D973-D648-A892-74351382B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lum brigh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4" b="8487"/>
            <a:stretch/>
          </p:blipFill>
          <p:spPr bwMode="auto">
            <a:xfrm>
              <a:off x="15022890" y="3531912"/>
              <a:ext cx="12271153" cy="6625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4789FD16-4918-A342-890D-FF2D052FDF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91084" y="6473164"/>
              <a:ext cx="6734764" cy="74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Ecological Trap?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9239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393A4-67E9-CA45-B0E2-2A4EBADF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34717-2DF4-DB4E-AE7F-C86450016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30037"/>
            <a:ext cx="10515600" cy="516283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Dr. Matt Goode-Mentor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2002-2013 and 2017-2018 Field Assistants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Rene Clark, Dancing Snake Nature Photography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Stone Canyon: Mike Russell, Kelly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Mainvielle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Club Staff, HOA/Residents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Funding: University of Arizona NASA Space Grant Consortium, Wallace Research Foundation, AGFD Heritage Fund, NFWF/USGA Wildlife Links Program</a:t>
            </a:r>
            <a:endParaRPr lang="en-US" sz="2400" dirty="0"/>
          </a:p>
        </p:txBody>
      </p:sp>
      <p:pic>
        <p:nvPicPr>
          <p:cNvPr id="4" name="Picture 4" descr="ua_logo_lg">
            <a:extLst>
              <a:ext uri="{FF2B5EF4-FFF2-40B4-BE49-F238E27FC236}">
                <a16:creationId xmlns:a16="http://schemas.microsoft.com/office/drawing/2014/main" id="{00885D12-AF07-3A40-B8B5-127DAEDDB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320" y="5609962"/>
            <a:ext cx="1362272" cy="116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spacegrant.arizona.edu/sites/spacegrant.arizona.edu/files/about/logos/nic_print1500x1247ppi.png">
            <a:extLst>
              <a:ext uri="{FF2B5EF4-FFF2-40B4-BE49-F238E27FC236}">
                <a16:creationId xmlns:a16="http://schemas.microsoft.com/office/drawing/2014/main" id="{79BD10B6-CD93-CD43-89DC-75C72EA95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64" y="5636837"/>
            <a:ext cx="1395968" cy="116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pacegrant.arizona.edu/sites/spacegrant.arizona.edu/files/logo.png">
            <a:extLst>
              <a:ext uri="{FF2B5EF4-FFF2-40B4-BE49-F238E27FC236}">
                <a16:creationId xmlns:a16="http://schemas.microsoft.com/office/drawing/2014/main" id="{B60342F8-5AB5-E44D-ABB6-EC0A6A1E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246" y="5615763"/>
            <a:ext cx="856394" cy="114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178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lide11.jpg">
            <a:extLst>
              <a:ext uri="{FF2B5EF4-FFF2-40B4-BE49-F238E27FC236}">
                <a16:creationId xmlns:a16="http://schemas.microsoft.com/office/drawing/2014/main" id="{CDF0C6A0-1122-2F4C-BD92-370D5E4A1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465" b="4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74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7A4A0D-316B-8E40-A983-6D7D361A3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76" t="12910" r="26726" b="32804"/>
          <a:stretch/>
        </p:blipFill>
        <p:spPr>
          <a:xfrm>
            <a:off x="308939" y="314915"/>
            <a:ext cx="6811177" cy="4663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2C474-2D4C-2A40-89F7-A46CC015E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600" y="314916"/>
            <a:ext cx="4372461" cy="46638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E45C6B-CF9F-304A-94AA-3E64393719F0}"/>
              </a:ext>
            </a:extLst>
          </p:cNvPr>
          <p:cNvSpPr txBox="1"/>
          <p:nvPr/>
        </p:nvSpPr>
        <p:spPr>
          <a:xfrm>
            <a:off x="1595831" y="5109414"/>
            <a:ext cx="4237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herpetology.arizona.edu</a:t>
            </a:r>
            <a:endParaRPr lang="en-US" sz="3200" dirty="0"/>
          </a:p>
        </p:txBody>
      </p:sp>
      <p:pic>
        <p:nvPicPr>
          <p:cNvPr id="12" name="Picture 2" descr="Image result for instagram icon">
            <a:extLst>
              <a:ext uri="{FF2B5EF4-FFF2-40B4-BE49-F238E27FC236}">
                <a16:creationId xmlns:a16="http://schemas.microsoft.com/office/drawing/2014/main" id="{FF4CD2EA-3DAB-2A4C-B155-B2F787757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4" r="-570"/>
          <a:stretch/>
        </p:blipFill>
        <p:spPr bwMode="auto">
          <a:xfrm>
            <a:off x="8215342" y="5242921"/>
            <a:ext cx="1322463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facebook icon">
            <a:extLst>
              <a:ext uri="{FF2B5EF4-FFF2-40B4-BE49-F238E27FC236}">
                <a16:creationId xmlns:a16="http://schemas.microsoft.com/office/drawing/2014/main" id="{3BBEACFD-7815-9848-9542-75A85C48F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087" y="5242920"/>
            <a:ext cx="1300163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A0581E-E71B-EB40-8D3A-85FF280AF47B}"/>
              </a:ext>
            </a:extLst>
          </p:cNvPr>
          <p:cNvSpPr txBox="1"/>
          <p:nvPr/>
        </p:nvSpPr>
        <p:spPr>
          <a:xfrm>
            <a:off x="2199717" y="5824802"/>
            <a:ext cx="3029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@</a:t>
            </a:r>
            <a:r>
              <a:rPr lang="en-US" sz="3200" dirty="0" err="1"/>
              <a:t>uaherpetology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0719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D727-1A87-AC4E-AAE3-704749CC5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B522-9243-0246-A17D-33CE6E082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_DSC4296.jpg">
            <a:extLst>
              <a:ext uri="{FF2B5EF4-FFF2-40B4-BE49-F238E27FC236}">
                <a16:creationId xmlns:a16="http://schemas.microsoft.com/office/drawing/2014/main" id="{F1BD4EFC-7455-484C-8200-C0C569B14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r="607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7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C3F690-F3FF-AF44-B89E-F5CFB16F7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9837A-5847-A148-891A-7158D8203F5C}"/>
              </a:ext>
            </a:extLst>
          </p:cNvPr>
          <p:cNvSpPr txBox="1"/>
          <p:nvPr/>
        </p:nvSpPr>
        <p:spPr>
          <a:xfrm>
            <a:off x="3850106" y="1459830"/>
            <a:ext cx="199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 Canyon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5A3C9-1028-7B43-97C4-01E33CA8A010}"/>
              </a:ext>
            </a:extLst>
          </p:cNvPr>
          <p:cNvSpPr txBox="1"/>
          <p:nvPr/>
        </p:nvSpPr>
        <p:spPr>
          <a:xfrm>
            <a:off x="1903823" y="3758804"/>
            <a:ext cx="263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Tucson Mountains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85D569-876E-334C-8270-23455103D952}"/>
              </a:ext>
            </a:extLst>
          </p:cNvPr>
          <p:cNvSpPr txBox="1"/>
          <p:nvPr/>
        </p:nvSpPr>
        <p:spPr>
          <a:xfrm>
            <a:off x="2691065" y="601109"/>
            <a:ext cx="282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Tortolita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Mountains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866F55-613C-CD4C-99BE-351ACEEAB601}"/>
              </a:ext>
            </a:extLst>
          </p:cNvPr>
          <p:cNvSpPr txBox="1"/>
          <p:nvPr/>
        </p:nvSpPr>
        <p:spPr>
          <a:xfrm>
            <a:off x="5249544" y="2559647"/>
            <a:ext cx="3374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Catalina Mountains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26E459-5F36-5446-92EA-0469888E56A4}"/>
              </a:ext>
            </a:extLst>
          </p:cNvPr>
          <p:cNvSpPr txBox="1"/>
          <p:nvPr/>
        </p:nvSpPr>
        <p:spPr>
          <a:xfrm>
            <a:off x="7772401" y="4708823"/>
            <a:ext cx="2752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Rincon Mountains</a:t>
            </a:r>
          </a:p>
        </p:txBody>
      </p:sp>
    </p:spTree>
    <p:extLst>
      <p:ext uri="{BB962C8B-B14F-4D97-AF65-F5344CB8AC3E}">
        <p14:creationId xmlns:p14="http://schemas.microsoft.com/office/powerpoint/2010/main" val="934666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_DSC5592.jpg">
            <a:extLst>
              <a:ext uri="{FF2B5EF4-FFF2-40B4-BE49-F238E27FC236}">
                <a16:creationId xmlns:a16="http://schemas.microsoft.com/office/drawing/2014/main" id="{2FAD89CF-78EF-4531-B08C-F582D68A2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 b="54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802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imal, outdoor&#10;&#10;Description automatically generated">
            <a:extLst>
              <a:ext uri="{FF2B5EF4-FFF2-40B4-BE49-F238E27FC236}">
                <a16:creationId xmlns:a16="http://schemas.microsoft.com/office/drawing/2014/main" id="{7C418358-4C45-9C45-B7DA-F4DCBFC7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CFCC46-A03A-2741-864B-720689D8EF38}"/>
              </a:ext>
            </a:extLst>
          </p:cNvPr>
          <p:cNvSpPr txBox="1"/>
          <p:nvPr/>
        </p:nvSpPr>
        <p:spPr>
          <a:xfrm>
            <a:off x="9448800" y="0"/>
            <a:ext cx="2743180" cy="120032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 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Houses </a:t>
            </a:r>
          </a:p>
        </p:txBody>
      </p:sp>
    </p:spTree>
    <p:extLst>
      <p:ext uri="{BB962C8B-B14F-4D97-AF65-F5344CB8AC3E}">
        <p14:creationId xmlns:p14="http://schemas.microsoft.com/office/powerpoint/2010/main" val="2054174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FABDF-F7C3-624B-A376-CB49DE2EA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2CECE0-C48E-F642-ABAA-E839DE67CD64}"/>
              </a:ext>
            </a:extLst>
          </p:cNvPr>
          <p:cNvSpPr txBox="1"/>
          <p:nvPr/>
        </p:nvSpPr>
        <p:spPr>
          <a:xfrm>
            <a:off x="9448800" y="0"/>
            <a:ext cx="274318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230 Houses </a:t>
            </a:r>
          </a:p>
        </p:txBody>
      </p:sp>
    </p:spTree>
    <p:extLst>
      <p:ext uri="{BB962C8B-B14F-4D97-AF65-F5344CB8AC3E}">
        <p14:creationId xmlns:p14="http://schemas.microsoft.com/office/powerpoint/2010/main" val="2290754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4EA262BE-0532-DA40-8162-C5F44E91E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7320" r="-20" b="8758"/>
          <a:stretch/>
        </p:blipFill>
        <p:spPr>
          <a:xfrm>
            <a:off x="-242048" y="-34231"/>
            <a:ext cx="12738847" cy="69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94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3F4709D1-8980-414A-8AA6-5433F56C6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62" b="140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44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456</Words>
  <Application>Microsoft Macintosh PowerPoint</Application>
  <PresentationFormat>Widescreen</PresentationFormat>
  <Paragraphs>76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Lucida Sans</vt:lpstr>
      <vt:lpstr>Office Theme</vt:lpstr>
      <vt:lpstr>Effects of Urbanization on  Gila Monsters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from 2003-2013 and 2017-2018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Urbanization on  Gila Monsters </dc:title>
  <dc:creator>Alexus  Cazares</dc:creator>
  <cp:lastModifiedBy>Alexus  Cazares</cp:lastModifiedBy>
  <cp:revision>11</cp:revision>
  <dcterms:created xsi:type="dcterms:W3CDTF">2019-04-01T16:53:21Z</dcterms:created>
  <dcterms:modified xsi:type="dcterms:W3CDTF">2019-04-02T04:50:42Z</dcterms:modified>
</cp:coreProperties>
</file>